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9"/>
  </p:notesMasterIdLst>
  <p:sldIdLst>
    <p:sldId id="265" r:id="rId5"/>
    <p:sldId id="266" r:id="rId6"/>
    <p:sldId id="286" r:id="rId7"/>
    <p:sldId id="287" r:id="rId8"/>
    <p:sldId id="290" r:id="rId9"/>
    <p:sldId id="321" r:id="rId10"/>
    <p:sldId id="322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9" r:id="rId19"/>
    <p:sldId id="305" r:id="rId20"/>
    <p:sldId id="310" r:id="rId21"/>
    <p:sldId id="311" r:id="rId22"/>
    <p:sldId id="294" r:id="rId23"/>
    <p:sldId id="293" r:id="rId24"/>
    <p:sldId id="314" r:id="rId25"/>
    <p:sldId id="312" r:id="rId26"/>
    <p:sldId id="295" r:id="rId27"/>
    <p:sldId id="316" r:id="rId28"/>
    <p:sldId id="315" r:id="rId29"/>
    <p:sldId id="317" r:id="rId30"/>
    <p:sldId id="318" r:id="rId31"/>
    <p:sldId id="296" r:id="rId32"/>
    <p:sldId id="320" r:id="rId33"/>
    <p:sldId id="319" r:id="rId34"/>
    <p:sldId id="272" r:id="rId35"/>
    <p:sldId id="273" r:id="rId36"/>
    <p:sldId id="323" r:id="rId37"/>
    <p:sldId id="275" r:id="rId3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6483E-36C9-C277-F338-AE8969F8042A}" v="1" dt="2024-01-19T18:47:28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4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bia Rossi Pavelqueires" userId="S::nubia@dio.me::9fb62b5b-6910-4da4-98ef-a6355beee27e" providerId="AD" clId="Web-{39F6483E-36C9-C277-F338-AE8969F8042A}"/>
    <pc:docChg chg="delSld">
      <pc:chgData name="Nubia Rossi Pavelqueires" userId="S::nubia@dio.me::9fb62b5b-6910-4da4-98ef-a6355beee27e" providerId="AD" clId="Web-{39F6483E-36C9-C277-F338-AE8969F8042A}" dt="2024-01-19T18:47:28.841" v="0"/>
      <pc:docMkLst>
        <pc:docMk/>
      </pc:docMkLst>
      <pc:sldChg chg="del">
        <pc:chgData name="Nubia Rossi Pavelqueires" userId="S::nubia@dio.me::9fb62b5b-6910-4da4-98ef-a6355beee27e" providerId="AD" clId="Web-{39F6483E-36C9-C277-F338-AE8969F8042A}" dt="2024-01-19T18:47:28.841" v="0"/>
        <pc:sldMkLst>
          <pc:docMk/>
          <pc:sldMk cId="0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8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9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1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1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45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6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1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90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6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3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18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53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4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0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14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3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9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64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0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9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3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azure.microsoft.com/en-us/blog/announcing-a-renaissance-in-computer-vision-ai-with-microsofts-florence-foundation-mode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f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image-analysis" TargetMode="External"/><Relationship Id="rId4" Type="http://schemas.openxmlformats.org/officeDocument/2006/relationships/hyperlink" Target="https://aka.ms/ai900-oc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explore-computer-vision-microsoft-azur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learn.microsoft.com/pt-br/azure/architecture/ai-ml/idea/image-classification-with-convolutional-neural-networks" TargetMode="External"/><Relationship Id="rId4" Type="http://schemas.openxmlformats.org/officeDocument/2006/relationships/hyperlink" Target="https://learn.microsoft.com/pt-br/training/modules/analyze-images-computer-vision/1-introduc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mapas de recursos são reunidos.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3B60F653-0463-A2FD-14D7-2BA463D8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296A0-7736-4A19-60DA-F6A6C9F45990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8046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valores dos recursos são alimentados em uma rede neural totalmente conectada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62B9E68B-A2C4-1DB0-E71D-D14B726E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8921D-955D-4779-8C25-79151AFE3B17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4201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camada de saída produz um valor de probabilidade para cada rótulo de classe possível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41FAE731-57FE-A5F9-2D7D-110FB4CE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5834-895A-04F2-6F72-E19C5E8438E1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10552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c1001ae3-46d6-4307-a6f3-ae585430_3400">
            <a:hlinkClick r:id="" action="ppaction://media"/>
            <a:extLst>
              <a:ext uri="{FF2B5EF4-FFF2-40B4-BE49-F238E27FC236}">
                <a16:creationId xmlns:a16="http://schemas.microsoft.com/office/drawing/2014/main" id="{9623A710-9FD1-E006-8B69-2D1FF2C92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492" y="1481050"/>
            <a:ext cx="5379377" cy="3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5FF48-2B44-1DEF-BF06-AA5E95057D22}"/>
              </a:ext>
            </a:extLst>
          </p:cNvPr>
          <p:cNvSpPr txBox="1"/>
          <p:nvPr/>
        </p:nvSpPr>
        <p:spPr>
          <a:xfrm>
            <a:off x="1122491" y="4506950"/>
            <a:ext cx="5689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pt-BR" sz="700" dirty="0"/>
              <a:t>Fonte: </a:t>
            </a:r>
            <a:r>
              <a:rPr lang="pt-BR" sz="700" dirty="0">
                <a:hlinkClick r:id="rId7"/>
              </a:rPr>
              <a:t>https://azure.microsoft.com/en-us/blog/announcing-a-renaissance-in-computer-vision-ai-with-microsofts-florence-foundation-model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952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modelo encapsula relações semânticas entre recursos extraídos das imagens e texto extraído de legendas relacionadas.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modelo multimodal pode ser usado como modelo base para modelos adaptativos mais especializados.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Diagram of multi-modal models including Computer Vision, Adaptive models, and foundational models of Language and Image">
            <a:extLst>
              <a:ext uri="{FF2B5EF4-FFF2-40B4-BE49-F238E27FC236}">
                <a16:creationId xmlns:a16="http://schemas.microsoft.com/office/drawing/2014/main" id="{688208BA-F02D-9065-9B18-C209B645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9" y="1809842"/>
            <a:ext cx="6991403" cy="2262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0DEC5-C337-6E7F-10FA-E8436F3FED79}"/>
              </a:ext>
            </a:extLst>
          </p:cNvPr>
          <p:cNvSpPr txBox="1"/>
          <p:nvPr/>
        </p:nvSpPr>
        <p:spPr>
          <a:xfrm>
            <a:off x="6469871" y="396487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75870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17814" y="2832238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imagem: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 de imagens, legendas, personalização de modelos e muito mais.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Óptico de Caracteres (OCR)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espacial</a:t>
            </a:r>
          </a:p>
        </p:txBody>
      </p:sp>
      <p:pic>
        <p:nvPicPr>
          <p:cNvPr id="5" name="Picture 4" descr="Icon for AI Vision">
            <a:extLst>
              <a:ext uri="{FF2B5EF4-FFF2-40B4-BE49-F238E27FC236}">
                <a16:creationId xmlns:a16="http://schemas.microsoft.com/office/drawing/2014/main" id="{E4F92AC2-E249-D43E-4ECF-4025DC55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32" y="1823470"/>
            <a:ext cx="529840" cy="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03747" y="2213426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Face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 de rosto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facial</a:t>
            </a:r>
          </a:p>
        </p:txBody>
      </p:sp>
      <p:pic>
        <p:nvPicPr>
          <p:cNvPr id="2" name="Picture 1" descr="Icon for Azure AI Face service">
            <a:extLst>
              <a:ext uri="{FF2B5EF4-FFF2-40B4-BE49-F238E27FC236}">
                <a16:creationId xmlns:a16="http://schemas.microsoft.com/office/drawing/2014/main" id="{645AC37C-1049-BAD3-0AFA-5E719F66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374" y="1936257"/>
            <a:ext cx="592835" cy="5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Capacidades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de visão computacional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Capacidades de visão computacional no Azure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81119" y="2718343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incluem: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Personalização do modelo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Ler texto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</p:txBody>
      </p:sp>
    </p:spTree>
    <p:extLst>
      <p:ext uri="{BB962C8B-B14F-4D97-AF65-F5344CB8AC3E}">
        <p14:creationId xmlns:p14="http://schemas.microsoft.com/office/powerpoint/2010/main" val="18342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67051" y="2943176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Gerar legendas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objetos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Marcar recursos visuais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Corte inteligente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19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4" name="Picture 23" descr="A group of people walking on a sidewalk with bounding boxes to identify people and items of clothing">
            <a:extLst>
              <a:ext uri="{FF2B5EF4-FFF2-40B4-BE49-F238E27FC236}">
                <a16:creationId xmlns:a16="http://schemas.microsoft.com/office/drawing/2014/main" id="{41B14C8C-F5BB-7C3A-07AD-0CCFABDD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97" y="1920056"/>
            <a:ext cx="3622253" cy="24124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C607FA3-65C2-6520-169E-79D1FE52F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4345" y="2193893"/>
            <a:ext cx="4028347" cy="2733512"/>
            <a:chOff x="7165246" y="1862897"/>
            <a:chExt cx="4148651" cy="32010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46E74-128D-D9E7-E1D8-F0259AFA9F74}"/>
                </a:ext>
              </a:extLst>
            </p:cNvPr>
            <p:cNvSpPr txBox="1"/>
            <p:nvPr/>
          </p:nvSpPr>
          <p:spPr>
            <a:xfrm>
              <a:off x="7165246" y="4631408"/>
              <a:ext cx="4148651" cy="432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pt-BR" sz="1200" b="1" dirty="0"/>
                <a:t>Legenda: </a:t>
              </a:r>
              <a:r>
                <a:rPr lang="pt-BR" sz="1200" dirty="0"/>
                <a:t>Um grupo de pessoas andando na calçada</a:t>
              </a:r>
            </a:p>
            <a:p>
              <a:pPr algn="l"/>
              <a:r>
                <a:rPr lang="pt-BR" sz="1200" b="1" dirty="0"/>
                <a:t>Tags: </a:t>
              </a:r>
              <a:r>
                <a:rPr lang="pt-BR" sz="1200" dirty="0"/>
                <a:t>Edifício, jeans, rua, outdoor, jaqueta, cidade, pessoa</a:t>
              </a:r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A0110-36CF-C2DD-1AC9-FB1BC99DA8E4}"/>
                </a:ext>
              </a:extLst>
            </p:cNvPr>
            <p:cNvSpPr/>
            <p:nvPr/>
          </p:nvSpPr>
          <p:spPr bwMode="auto">
            <a:xfrm>
              <a:off x="9557105" y="2023748"/>
              <a:ext cx="1016515" cy="2580743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9878BE-EAD9-5354-A55B-77101DEE7BF4}"/>
                </a:ext>
              </a:extLst>
            </p:cNvPr>
            <p:cNvSpPr/>
            <p:nvPr/>
          </p:nvSpPr>
          <p:spPr bwMode="auto">
            <a:xfrm>
              <a:off x="8572793" y="2459024"/>
              <a:ext cx="696244" cy="1685948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6534E-8006-0659-8744-DE1FA9232F62}"/>
                </a:ext>
              </a:extLst>
            </p:cNvPr>
            <p:cNvSpPr/>
            <p:nvPr/>
          </p:nvSpPr>
          <p:spPr bwMode="auto">
            <a:xfrm>
              <a:off x="9691712" y="3386312"/>
              <a:ext cx="721772" cy="1153197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F275DE-256F-607F-63EA-B1C57AF42A06}"/>
                </a:ext>
              </a:extLst>
            </p:cNvPr>
            <p:cNvSpPr/>
            <p:nvPr/>
          </p:nvSpPr>
          <p:spPr bwMode="auto">
            <a:xfrm>
              <a:off x="9800788" y="3919063"/>
              <a:ext cx="134607" cy="485840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676FDC-6EDD-6B51-4416-FBCF6BB82F4F}"/>
                </a:ext>
              </a:extLst>
            </p:cNvPr>
            <p:cNvSpPr txBox="1"/>
            <p:nvPr/>
          </p:nvSpPr>
          <p:spPr>
            <a:xfrm>
              <a:off x="8545548" y="2298173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CBD197-9FD8-7C37-FEE8-F73AA4ED5E26}"/>
                </a:ext>
              </a:extLst>
            </p:cNvPr>
            <p:cNvSpPr txBox="1"/>
            <p:nvPr/>
          </p:nvSpPr>
          <p:spPr>
            <a:xfrm>
              <a:off x="9542811" y="1862897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9D3FF6-593B-94C0-6962-31277151321A}"/>
                </a:ext>
              </a:extLst>
            </p:cNvPr>
            <p:cNvSpPr txBox="1"/>
            <p:nvPr/>
          </p:nvSpPr>
          <p:spPr>
            <a:xfrm>
              <a:off x="9669739" y="3209665"/>
              <a:ext cx="47481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jeans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AC8FFD-5EFB-375D-F089-3E4E3AC76968}"/>
                </a:ext>
              </a:extLst>
            </p:cNvPr>
            <p:cNvSpPr txBox="1"/>
            <p:nvPr/>
          </p:nvSpPr>
          <p:spPr>
            <a:xfrm>
              <a:off x="9781462" y="3759085"/>
              <a:ext cx="55960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noAutofit/>
            </a:bodyPr>
            <a:lstStyle/>
            <a:p>
              <a:pPr algn="ctr"/>
              <a:r>
                <a:rPr lang="en-US" sz="1000" dirty="0"/>
                <a:t>footwear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576C37-B8CE-8B17-C24D-B4FB54B1D883}"/>
                </a:ext>
              </a:extLst>
            </p:cNvPr>
            <p:cNvSpPr/>
            <p:nvPr/>
          </p:nvSpPr>
          <p:spPr bwMode="auto">
            <a:xfrm>
              <a:off x="10121475" y="2107982"/>
              <a:ext cx="347477" cy="434840"/>
            </a:xfrm>
            <a:prstGeom prst="rect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1FA14-22FD-4DB9-E632-F1B696893DEA}"/>
                </a:ext>
              </a:extLst>
            </p:cNvPr>
            <p:cNvSpPr txBox="1"/>
            <p:nvPr/>
          </p:nvSpPr>
          <p:spPr>
            <a:xfrm>
              <a:off x="9781462" y="2529740"/>
              <a:ext cx="707238" cy="1538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male (34)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AA0BF-6511-005A-757C-559961DDEF7B}"/>
              </a:ext>
            </a:extLst>
          </p:cNvPr>
          <p:cNvSpPr txBox="1"/>
          <p:nvPr/>
        </p:nvSpPr>
        <p:spPr>
          <a:xfrm>
            <a:off x="5655102" y="415720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197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 descr="A picture containing text, person, person, store&#10;&#10;">
            <a:extLst>
              <a:ext uri="{FF2B5EF4-FFF2-40B4-BE49-F238E27FC236}">
                <a16:creationId xmlns:a16="http://schemas.microsoft.com/office/drawing/2014/main" id="{49633405-3E9E-6925-BBA8-884E2D96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98" y="1885965"/>
            <a:ext cx="4157003" cy="2768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7750-B57C-9D99-7352-04DC37F03E64}"/>
              </a:ext>
            </a:extLst>
          </p:cNvPr>
          <p:cNvSpPr txBox="1"/>
          <p:nvPr/>
        </p:nvSpPr>
        <p:spPr>
          <a:xfrm>
            <a:off x="5726850" y="465459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7710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38914" y="2571750"/>
            <a:ext cx="720687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Desfoque: quão desfocado está o rosto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Exposição: aspectos como Ruído: refere-se ao ruído visual na imagem. </a:t>
            </a:r>
          </a:p>
        </p:txBody>
      </p:sp>
    </p:spTree>
    <p:extLst>
      <p:ext uri="{BB962C8B-B14F-4D97-AF65-F5344CB8AC3E}">
        <p14:creationId xmlns:p14="http://schemas.microsoft.com/office/powerpoint/2010/main" val="227680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74084" y="2428160"/>
            <a:ext cx="680594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Óculos: se a pessoa estiver usando óculos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Pose da cabeça: a orientação do rosto em um espaço 3D</a:t>
            </a:r>
          </a:p>
        </p:txBody>
      </p:sp>
    </p:spTree>
    <p:extLst>
      <p:ext uri="{BB962C8B-B14F-4D97-AF65-F5344CB8AC3E}">
        <p14:creationId xmlns:p14="http://schemas.microsoft.com/office/powerpoint/2010/main" val="8191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477674"/>
            <a:ext cx="675670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Ruído: refere-se ao ruído visual na imagem.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Oclusão: determina se pode haver objetos bloqueando o rosto na imagem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2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1462" y="2428160"/>
            <a:ext cx="751415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Somente clientes gerenciados da Microsoft podem acessar recursos de reconhecimento facial: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Correspondência de similaridade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 de Identidade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13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643396"/>
            <a:ext cx="679605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a localização do texto: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Impresso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Escrito à mão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3782027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shopping list">
            <a:extLst>
              <a:ext uri="{FF2B5EF4-FFF2-40B4-BE49-F238E27FC236}">
                <a16:creationId xmlns:a16="http://schemas.microsoft.com/office/drawing/2014/main" id="{DD59BAB0-ADB2-75EE-36BE-DD1A81A6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38" y="2257857"/>
            <a:ext cx="3422666" cy="2567000"/>
          </a:xfrm>
          <a:prstGeom prst="rect">
            <a:avLst/>
          </a:prstGeom>
        </p:spPr>
      </p:pic>
      <p:sp>
        <p:nvSpPr>
          <p:cNvPr id="7" name="Rectangle 6" descr="Hand written shopping list">
            <a:extLst>
              <a:ext uri="{FF2B5EF4-FFF2-40B4-BE49-F238E27FC236}">
                <a16:creationId xmlns:a16="http://schemas.microsoft.com/office/drawing/2014/main" id="{8CEDBB77-2538-FF77-966C-AA035B87B304}"/>
              </a:ext>
            </a:extLst>
          </p:cNvPr>
          <p:cNvSpPr>
            <a:spLocks/>
          </p:cNvSpPr>
          <p:nvPr/>
        </p:nvSpPr>
        <p:spPr bwMode="auto">
          <a:xfrm>
            <a:off x="2833244" y="2706670"/>
            <a:ext cx="2151539" cy="1893466"/>
          </a:xfrm>
          <a:prstGeom prst="rect">
            <a:avLst/>
          </a:prstGeom>
          <a:noFill/>
          <a:ln w="28575">
            <a:solidFill>
              <a:srgbClr val="3AE63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325815" y="3767960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DA9C50-54DE-29F1-81BB-A63C5214764F}"/>
              </a:ext>
            </a:extLst>
          </p:cNvPr>
          <p:cNvSpPr txBox="1">
            <a:spLocks/>
          </p:cNvSpPr>
          <p:nvPr/>
        </p:nvSpPr>
        <p:spPr>
          <a:xfrm>
            <a:off x="4578229" y="3904787"/>
            <a:ext cx="1224736" cy="830997"/>
          </a:xfrm>
          <a:prstGeom prst="rect">
            <a:avLst/>
          </a:prstGeom>
          <a:solidFill>
            <a:srgbClr val="1A1A1A">
              <a:alpha val="40000"/>
            </a:srgb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Shopping List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Non-fat milk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Bread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Eggs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4CD5-ADE9-99F9-1C09-369FCAEA49D5}"/>
              </a:ext>
            </a:extLst>
          </p:cNvPr>
          <p:cNvSpPr txBox="1"/>
          <p:nvPr/>
        </p:nvSpPr>
        <p:spPr>
          <a:xfrm>
            <a:off x="4984783" y="482485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96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as capacidades do 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os diferentes serviços incluídos no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serviço de detecção facial.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6288" y="2485976"/>
            <a:ext cx="681298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Opções para extração rápida de texto de imagens ou análise assíncrona de documentos digitalizados maiores.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0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https://aka.ms/ai900-face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https://aka.ms/ai900-ocr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https://aka.ms/ai900-image-analysis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https://learn.microsoft.com/pt-br/training/modules/analyze-images-computer-vision/1-introduction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https://learn.microsoft.com/pt-br/azure/architecture/ai-ml/idea/image-classification-with-convolutional-neural-networks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4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599433" y="1630256"/>
            <a:ext cx="2955348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imagem é uma matriz de valores de pixels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Image">
            <a:extLst>
              <a:ext uri="{FF2B5EF4-FFF2-40B4-BE49-F238E27FC236}">
                <a16:creationId xmlns:a16="http://schemas.microsoft.com/office/drawing/2014/main" id="{12D22F64-84D9-4F45-8507-EBF28CC1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2555"/>
              </p:ext>
            </p:extLst>
          </p:nvPr>
        </p:nvGraphicFramePr>
        <p:xfrm>
          <a:off x="637291" y="2323857"/>
          <a:ext cx="2879632" cy="2457315"/>
        </p:xfrm>
        <a:graphic>
          <a:graphicData uri="http://schemas.openxmlformats.org/drawingml/2006/table">
            <a:tbl>
              <a:tblPr firstRow="1" bandRow="1"/>
              <a:tblGrid>
                <a:gridCol w="411376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7" name="final">
            <a:extLst>
              <a:ext uri="{FF2B5EF4-FFF2-40B4-BE49-F238E27FC236}">
                <a16:creationId xmlns:a16="http://schemas.microsoft.com/office/drawing/2014/main" id="{B2600D95-DA1A-414B-E9D2-7AAA2890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81786"/>
              </p:ext>
            </p:extLst>
          </p:nvPr>
        </p:nvGraphicFramePr>
        <p:xfrm>
          <a:off x="3821786" y="2323857"/>
          <a:ext cx="2733759" cy="2497360"/>
        </p:xfrm>
        <a:graphic>
          <a:graphicData uri="http://schemas.openxmlformats.org/drawingml/2006/table">
            <a:tbl>
              <a:tblPr firstRow="1" bandRow="1"/>
              <a:tblGrid>
                <a:gridCol w="390537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9" name="filter">
            <a:extLst>
              <a:ext uri="{FF2B5EF4-FFF2-40B4-BE49-F238E27FC236}">
                <a16:creationId xmlns:a16="http://schemas.microsoft.com/office/drawing/2014/main" id="{C853F273-13ED-EF0B-CE3C-0E4E1AC46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59361"/>
              </p:ext>
            </p:extLst>
          </p:nvPr>
        </p:nvGraphicFramePr>
        <p:xfrm>
          <a:off x="3821786" y="2323856"/>
          <a:ext cx="1172244" cy="1003152"/>
        </p:xfrm>
        <a:graphic>
          <a:graphicData uri="http://schemas.openxmlformats.org/drawingml/2006/table">
            <a:tbl>
              <a:tblPr firstRow="1" bandRow="1"/>
              <a:tblGrid>
                <a:gridCol w="390748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</a:tblGrid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</a:tbl>
          </a:graphicData>
        </a:graphic>
      </p:graphicFrame>
      <p:sp>
        <p:nvSpPr>
          <p:cNvPr id="10" name="Google Shape;203;g109ffa863cd_0_328">
            <a:extLst>
              <a:ext uri="{FF2B5EF4-FFF2-40B4-BE49-F238E27FC236}">
                <a16:creationId xmlns:a16="http://schemas.microsoft.com/office/drawing/2014/main" id="{72E65538-364E-BBA2-E3ED-B73D3C6C3001}"/>
              </a:ext>
            </a:extLst>
          </p:cNvPr>
          <p:cNvSpPr txBox="1"/>
          <p:nvPr/>
        </p:nvSpPr>
        <p:spPr>
          <a:xfrm>
            <a:off x="3859644" y="1554805"/>
            <a:ext cx="2663420" cy="8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Filtros são aplicados para alterar imagens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94626" y="482121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45287 -0.003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3 -0.00162 L -0.26394 0.0007 L -0.45638 0.0838 L -0.26328 0.08496 L -0.4543 0.16806 L -0.26537 0.16921 L -0.4543 0.25347 L -0.2625 0.25347 L -0.45573 0.33796 L -0.26394 0.33658 " pathEditMode="relative" ptsTypes="AAAA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 grande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 grande edifício em uma cidade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 descr="A cityscape with tall buildings&#10;&#10;Description automatically generated">
            <a:extLst>
              <a:ext uri="{FF2B5EF4-FFF2-40B4-BE49-F238E27FC236}">
                <a16:creationId xmlns:a16="http://schemas.microsoft.com/office/drawing/2014/main" id="{5FCD1DA6-FA41-963D-999B-FD16DD2A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88606" cy="27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Arranha-céus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Torre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Edifício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1BA6DF8C-A18C-7974-8A08-FEF08C9D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92646" cy="2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44576" y="4220639"/>
            <a:ext cx="6907065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Imagens rotuladas são usadas para treinar o modelo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7063322E-501A-229D-49EA-D5736A5C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029AD-0479-028F-9989-C6383226C7F3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69175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453782" y="4335150"/>
            <a:ext cx="6523794" cy="34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Camadas de filtro extraem mapas de recursos de cada imagem</a:t>
            </a:r>
          </a:p>
        </p:txBody>
      </p:sp>
      <p:pic>
        <p:nvPicPr>
          <p:cNvPr id="7" name="Picture 2" descr="Diagram of a convolutional neural network.">
            <a:extLst>
              <a:ext uri="{FF2B5EF4-FFF2-40B4-BE49-F238E27FC236}">
                <a16:creationId xmlns:a16="http://schemas.microsoft.com/office/drawing/2014/main" id="{6DA92AAD-7EBA-D1C9-9FF7-1C726A55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3CFE7-1F58-3553-1FFA-C973F837ED76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2139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1017</Words>
  <Application>Microsoft Office PowerPoint</Application>
  <PresentationFormat>Apresentação na tela (16:9)</PresentationFormat>
  <Paragraphs>274</Paragraphs>
  <Slides>34</Slides>
  <Notes>34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59</cp:revision>
  <dcterms:modified xsi:type="dcterms:W3CDTF">2024-01-19T18:47:29Z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